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5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5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2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0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2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1EE6-5111-4907-8A1A-A0D493F60F88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6882-D567-4A90-914C-F8583D58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6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 rot="452811">
            <a:off x="762000" y="5557034"/>
            <a:ext cx="840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Path/direction to NOT sober, NOT vigilant, NOT self-controlled, Intoxicated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53449" y="5029200"/>
            <a:ext cx="6934200" cy="91440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5012266"/>
            <a:ext cx="7848600" cy="76200"/>
          </a:xfrm>
          <a:prstGeom prst="line">
            <a:avLst/>
          </a:prstGeom>
          <a:ln w="28575">
            <a:solidFill>
              <a:srgbClr val="0070C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53340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rgbClr val="0070C0"/>
                </a:solidFill>
              </a:rPr>
              <a:t>Eph</a:t>
            </a:r>
            <a:r>
              <a:rPr lang="en-US" b="1" dirty="0" smtClean="0">
                <a:solidFill>
                  <a:srgbClr val="0070C0"/>
                </a:solidFill>
              </a:rPr>
              <a:t> 5:18 - </a:t>
            </a:r>
            <a:r>
              <a:rPr lang="en-US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mh</a:t>
            </a:r>
            <a:r>
              <a:rPr lang="en-US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mequs</a:t>
            </a:r>
            <a:r>
              <a:rPr lang="en-US" b="1" u="sng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kete</a:t>
            </a:r>
            <a:r>
              <a:rPr lang="en-US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may </a:t>
            </a:r>
            <a:r>
              <a:rPr lang="en-US" dirty="0" err="1" smtClean="0">
                <a:solidFill>
                  <a:srgbClr val="0070C0"/>
                </a:solidFill>
              </a:rPr>
              <a:t>methusketay</a:t>
            </a:r>
            <a:r>
              <a:rPr lang="en-US" dirty="0" smtClean="0">
                <a:solidFill>
                  <a:srgbClr val="0070C0"/>
                </a:solidFill>
              </a:rPr>
              <a:t>) – translated as “be not drunk, not intoxicated” [present tense </a:t>
            </a:r>
            <a:r>
              <a:rPr lang="en-US" dirty="0" err="1" smtClean="0">
                <a:solidFill>
                  <a:srgbClr val="0070C0"/>
                </a:solidFill>
              </a:rPr>
              <a:t>imper</a:t>
            </a:r>
            <a:r>
              <a:rPr lang="en-US" dirty="0" smtClean="0">
                <a:solidFill>
                  <a:srgbClr val="0070C0"/>
                </a:solidFill>
              </a:rPr>
              <a:t>. = remain/stay not drunk]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I Tim 3:3 </a:t>
            </a:r>
            <a:r>
              <a:rPr lang="en-US" dirty="0">
                <a:solidFill>
                  <a:srgbClr val="0070C0"/>
                </a:solidFill>
                <a:latin typeface="Symbol" panose="05050102010706020507" pitchFamily="18" charset="2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Symbol" panose="05050102010706020507" pitchFamily="18" charset="2"/>
              </a:rPr>
              <a:t>Mh</a:t>
            </a:r>
            <a:r>
              <a:rPr lang="en-US" dirty="0">
                <a:solidFill>
                  <a:srgbClr val="0070C0"/>
                </a:solidFill>
                <a:latin typeface="Symbol" panose="05050102010706020507" pitchFamily="18" charset="2"/>
              </a:rPr>
              <a:t> p</a:t>
            </a:r>
            <a:r>
              <a:rPr lang="el-GR" dirty="0">
                <a:solidFill>
                  <a:srgbClr val="0070C0"/>
                </a:solidFill>
              </a:rPr>
              <a:t>άροινον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sz="1600" dirty="0">
                <a:solidFill>
                  <a:srgbClr val="0070C0"/>
                </a:solidFill>
              </a:rPr>
              <a:t>(lit. not by/near wine; not one found near/alongside wine (elder</a:t>
            </a:r>
            <a:r>
              <a:rPr lang="en-US" sz="1600" dirty="0" smtClean="0">
                <a:solidFill>
                  <a:srgbClr val="0070C0"/>
                </a:solidFill>
              </a:rPr>
              <a:t>)]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Tim 3:2,11; Titus 2:2 – </a:t>
            </a:r>
            <a:r>
              <a:rPr lang="el-GR" dirty="0">
                <a:solidFill>
                  <a:srgbClr val="0070C0"/>
                </a:solidFill>
              </a:rPr>
              <a:t>νηφαλέος</a:t>
            </a:r>
            <a:r>
              <a:rPr lang="en-US" dirty="0">
                <a:solidFill>
                  <a:srgbClr val="0070C0"/>
                </a:solidFill>
              </a:rPr>
              <a:t> [</a:t>
            </a:r>
            <a:r>
              <a:rPr lang="en-US" dirty="0" err="1">
                <a:solidFill>
                  <a:srgbClr val="0070C0"/>
                </a:solidFill>
              </a:rPr>
              <a:t>nephaleos</a:t>
            </a:r>
            <a:r>
              <a:rPr lang="en-US" dirty="0">
                <a:solidFill>
                  <a:srgbClr val="0070C0"/>
                </a:solidFill>
              </a:rPr>
              <a:t>] = sober, vigilant, un-intoxicated.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Strong's Exhaustive Concordance: to be (continuously) sober, to abstain from wine, to </a:t>
            </a:r>
            <a:r>
              <a:rPr lang="en-US" u="sng" dirty="0">
                <a:solidFill>
                  <a:srgbClr val="0070C0"/>
                </a:solidFill>
              </a:rPr>
              <a:t>keep</a:t>
            </a:r>
            <a:r>
              <a:rPr lang="en-US" dirty="0">
                <a:solidFill>
                  <a:srgbClr val="0070C0"/>
                </a:solidFill>
              </a:rPr>
              <a:t> sober (imperative</a:t>
            </a:r>
            <a:r>
              <a:rPr lang="en-US" dirty="0" smtClean="0">
                <a:solidFill>
                  <a:srgbClr val="0070C0"/>
                </a:solidFill>
              </a:rPr>
              <a:t>).  </a:t>
            </a:r>
            <a:r>
              <a:rPr lang="en-US" sz="1600" i="1" dirty="0" smtClean="0">
                <a:solidFill>
                  <a:srgbClr val="0070C0"/>
                </a:solidFill>
              </a:rPr>
              <a:t>Mid-70s semantic shift of temperate = moderate.  Temperate meant ‘abstain’ prior to the 1970s; “temperance movement” of the 1920s = prohibition.</a:t>
            </a:r>
            <a:endParaRPr lang="en-US" sz="1600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4572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Path/direction to keep (be) sober, vigilant, self-controlled, un-intoxicated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152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mh</a:t>
            </a:r>
            <a:r>
              <a:rPr lang="en-US" sz="20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mequskete</a:t>
            </a:r>
            <a:r>
              <a:rPr lang="en-US" sz="20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-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e not intoxicated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 rot="16699467">
            <a:off x="8122837" y="5412390"/>
            <a:ext cx="830997" cy="127481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dirty="0" smtClean="0"/>
              <a:t>Condition of being drunk; </a:t>
            </a:r>
            <a:r>
              <a:rPr lang="en-US" sz="1400" b="1" dirty="0" err="1" smtClean="0"/>
              <a:t>drunkeness</a:t>
            </a:r>
            <a:endParaRPr lang="en-US" sz="1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18267" y="5088466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58268" y="5105400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29400" y="5113864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39065" y="5105400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9588" y="2977077"/>
            <a:ext cx="8499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Inceptive verb:  is a grammatical aspect (meaning) which refers to </a:t>
            </a:r>
            <a:r>
              <a:rPr lang="en-US" sz="1600" i="1" u="sng" dirty="0" smtClean="0"/>
              <a:t>the becoming </a:t>
            </a:r>
            <a:r>
              <a:rPr lang="en-US" sz="1600" dirty="0" smtClean="0"/>
              <a:t>of a state or condition;  it </a:t>
            </a:r>
            <a:r>
              <a:rPr lang="en-US" sz="1600" dirty="0" err="1" smtClean="0"/>
              <a:t>duratively</a:t>
            </a:r>
            <a:r>
              <a:rPr lang="en-US" sz="1600" dirty="0" smtClean="0"/>
              <a:t> denotes </a:t>
            </a:r>
            <a:r>
              <a:rPr lang="en-US" sz="1600" u="sng" dirty="0" smtClean="0"/>
              <a:t>a gradual becoming</a:t>
            </a:r>
            <a:r>
              <a:rPr lang="en-US" sz="1600" dirty="0" smtClean="0"/>
              <a:t>, such as </a:t>
            </a:r>
            <a:r>
              <a:rPr lang="en-US" sz="1600" dirty="0" err="1" smtClean="0"/>
              <a:t>γηράσκω</a:t>
            </a:r>
            <a:r>
              <a:rPr lang="en-US" sz="1600" dirty="0" smtClean="0"/>
              <a:t> - ‘growing older’.</a:t>
            </a:r>
          </a:p>
          <a:p>
            <a:r>
              <a:rPr lang="en-US" sz="1600" b="1" dirty="0" smtClean="0"/>
              <a:t>It refers to a subject that has begun and continues in the indicated process regardless of how deeply involved they are in the process.  </a:t>
            </a:r>
            <a:r>
              <a:rPr lang="en-US" sz="1600" dirty="0" smtClean="0"/>
              <a:t>For </a:t>
            </a:r>
            <a:r>
              <a:rPr lang="en-US" sz="1600" dirty="0" err="1" smtClean="0"/>
              <a:t>metheusko</a:t>
            </a:r>
            <a:r>
              <a:rPr lang="en-US" sz="1600" dirty="0" smtClean="0"/>
              <a:t> (to be drunk), if one is in the process of becoming intoxicated regardless of what level of consumption he has reached thus far, he might rightly be described with this verb.  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324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One may not be in a condition of </a:t>
            </a:r>
            <a:r>
              <a:rPr lang="en-US" sz="1400" i="1" dirty="0" err="1" smtClean="0"/>
              <a:t>drunkeness</a:t>
            </a:r>
            <a:r>
              <a:rPr lang="en-US" sz="1400" i="1" dirty="0" smtClean="0"/>
              <a:t>, but neither is one un-intoxicated, sober, vigilant, self-controlled...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 rot="16619375">
            <a:off x="4754198" y="4144254"/>
            <a:ext cx="400110" cy="25636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Condition of </a:t>
            </a:r>
            <a:r>
              <a:rPr lang="en-US" sz="1400" b="1" u="sng" dirty="0" smtClean="0">
                <a:solidFill>
                  <a:srgbClr val="FF0000"/>
                </a:solidFill>
              </a:rPr>
              <a:t>becoming</a:t>
            </a:r>
            <a:r>
              <a:rPr lang="en-US" sz="1400" b="1" dirty="0" smtClean="0">
                <a:solidFill>
                  <a:srgbClr val="FF0000"/>
                </a:solidFill>
              </a:rPr>
              <a:t> drunk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6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22" grpId="0"/>
      <p:bldP spid="26" grpId="0"/>
      <p:bldP spid="6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 rot="452811">
            <a:off x="762000" y="5557034"/>
            <a:ext cx="840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Path/direction to NOT sober, NOT vigilant, NOT self-controlled, Intoxicated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53449" y="5029200"/>
            <a:ext cx="6934200" cy="91440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5012266"/>
            <a:ext cx="7543800" cy="76200"/>
          </a:xfrm>
          <a:prstGeom prst="line">
            <a:avLst/>
          </a:prstGeom>
          <a:ln w="28575">
            <a:solidFill>
              <a:srgbClr val="0070C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609600"/>
            <a:ext cx="8458200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I Tim 3:2,11; Titus 2:2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l-GR" dirty="0" smtClean="0">
                <a:solidFill>
                  <a:srgbClr val="0070C0"/>
                </a:solidFill>
              </a:rPr>
              <a:t>νηφαλέος</a:t>
            </a:r>
            <a:r>
              <a:rPr lang="en-US" dirty="0" smtClean="0">
                <a:solidFill>
                  <a:srgbClr val="0070C0"/>
                </a:solidFill>
              </a:rPr>
              <a:t> [</a:t>
            </a:r>
            <a:r>
              <a:rPr lang="en-US" dirty="0" err="1" smtClean="0">
                <a:solidFill>
                  <a:srgbClr val="0070C0"/>
                </a:solidFill>
              </a:rPr>
              <a:t>nephaleos</a:t>
            </a:r>
            <a:r>
              <a:rPr lang="en-US" dirty="0" smtClean="0">
                <a:solidFill>
                  <a:srgbClr val="0070C0"/>
                </a:solidFill>
              </a:rPr>
              <a:t>] = sober, vigilant, self-controlled as in un-intoxicated, not influenced by.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I </a:t>
            </a:r>
            <a:r>
              <a:rPr lang="en-US" b="1" dirty="0" err="1" smtClean="0">
                <a:solidFill>
                  <a:srgbClr val="0070C0"/>
                </a:solidFill>
              </a:rPr>
              <a:t>Thess</a:t>
            </a:r>
            <a:r>
              <a:rPr lang="en-US" b="1" dirty="0" smtClean="0">
                <a:solidFill>
                  <a:srgbClr val="0070C0"/>
                </a:solidFill>
              </a:rPr>
              <a:t> 5:6,8 – “Let us be sober…since we are of the day therefore let us be sober.”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II Tim 4:5 – …be sober in all things.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I Pet 1:13; 4:7; 5:8 – “…keep sober…be sober and watchful (alertly)…be of sober spirit…be sober-minded”</a:t>
            </a:r>
          </a:p>
          <a:p>
            <a:endParaRPr lang="en-US" sz="1400" i="1" dirty="0" smtClean="0"/>
          </a:p>
          <a:p>
            <a:r>
              <a:rPr lang="en-US" i="1" dirty="0" err="1" smtClean="0"/>
              <a:t>nḗphō</a:t>
            </a:r>
            <a:r>
              <a:rPr lang="en-US" dirty="0" smtClean="0"/>
              <a:t> – to be sober (not drunk), not intoxicated, proper/properly; (figuratively) free from illusion, i.e. </a:t>
            </a:r>
            <a:r>
              <a:rPr lang="en-US" u="sng" dirty="0" smtClean="0"/>
              <a:t>from the intoxicating influences </a:t>
            </a:r>
            <a:r>
              <a:rPr lang="en-US" dirty="0" smtClean="0"/>
              <a:t>of sin (like the impact of selfish passion, greed, etc.); clear presence of mind to have sound judgment, uninfluenced by intoxicants.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Strong's Exhaustive Concordance: </a:t>
            </a:r>
            <a:r>
              <a:rPr lang="en-US" u="sng" dirty="0" smtClean="0">
                <a:solidFill>
                  <a:srgbClr val="0070C0"/>
                </a:solidFill>
              </a:rPr>
              <a:t>to be sober, to abstain from wine, to remain, be and keep sober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4572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Path/direction to be sober, vigilant, self-controlled, un-intoxicated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" y="1524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0070C0"/>
                </a:solidFill>
              </a:rPr>
              <a:t>νηφαλέος</a:t>
            </a:r>
            <a:r>
              <a:rPr lang="en-US" sz="2000" b="1" dirty="0" smtClean="0">
                <a:solidFill>
                  <a:srgbClr val="0070C0"/>
                </a:solidFill>
              </a:rPr>
              <a:t> [</a:t>
            </a:r>
            <a:r>
              <a:rPr lang="en-US" sz="2000" b="1" dirty="0" err="1" smtClean="0">
                <a:solidFill>
                  <a:srgbClr val="0070C0"/>
                </a:solidFill>
              </a:rPr>
              <a:t>nephaleos</a:t>
            </a:r>
            <a:r>
              <a:rPr lang="en-US" sz="2000" b="1" dirty="0" smtClean="0">
                <a:solidFill>
                  <a:srgbClr val="0070C0"/>
                </a:solidFill>
              </a:rPr>
              <a:t> = </a:t>
            </a:r>
            <a:r>
              <a:rPr lang="en-US" sz="2000" b="1" dirty="0" err="1" smtClean="0">
                <a:solidFill>
                  <a:srgbClr val="0070C0"/>
                </a:solidFill>
              </a:rPr>
              <a:t>nepha</a:t>
            </a:r>
            <a:r>
              <a:rPr lang="en-US" sz="2000" b="1" dirty="0" smtClean="0">
                <a:solidFill>
                  <a:srgbClr val="0070C0"/>
                </a:solidFill>
              </a:rPr>
              <a:t>-LAY-</a:t>
            </a:r>
            <a:r>
              <a:rPr lang="en-US" sz="2000" b="1" dirty="0" err="1" smtClean="0">
                <a:solidFill>
                  <a:srgbClr val="0070C0"/>
                </a:solidFill>
              </a:rPr>
              <a:t>ohs</a:t>
            </a:r>
            <a:r>
              <a:rPr lang="en-US" sz="2000" b="1" dirty="0" smtClean="0">
                <a:solidFill>
                  <a:srgbClr val="0070C0"/>
                </a:solidFill>
              </a:rPr>
              <a:t>] = be/stay sober, vigilant…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 rot="16619375">
            <a:off x="7799052" y="4511895"/>
            <a:ext cx="400110" cy="25636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dirty="0" smtClean="0"/>
              <a:t>Condition of </a:t>
            </a:r>
            <a:r>
              <a:rPr lang="en-US" sz="1400" b="1" u="sng" dirty="0" smtClean="0"/>
              <a:t>being</a:t>
            </a:r>
            <a:r>
              <a:rPr lang="en-US" sz="1400" b="1" dirty="0" smtClean="0"/>
              <a:t> drunk</a:t>
            </a:r>
            <a:endParaRPr lang="en-US" sz="1400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05200" y="5088466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58268" y="5105400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5113864"/>
            <a:ext cx="0" cy="8551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3400" y="62762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Inception -  an "inceptive" verb, shows </a:t>
            </a:r>
            <a:r>
              <a:rPr lang="en-US" sz="1200" b="1" i="1" u="sng" dirty="0" smtClean="0"/>
              <a:t>a process of becoming. </a:t>
            </a:r>
            <a:endParaRPr lang="en-US" sz="1200" b="1" i="1" u="sng" dirty="0"/>
          </a:p>
        </p:txBody>
      </p:sp>
      <p:sp>
        <p:nvSpPr>
          <p:cNvPr id="35" name="TextBox 34"/>
          <p:cNvSpPr txBox="1"/>
          <p:nvPr/>
        </p:nvSpPr>
        <p:spPr>
          <a:xfrm rot="16619375">
            <a:off x="4754198" y="4118853"/>
            <a:ext cx="400110" cy="25636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Condition of </a:t>
            </a:r>
            <a:r>
              <a:rPr lang="en-US" sz="1400" b="1" u="sng" dirty="0" smtClean="0">
                <a:solidFill>
                  <a:srgbClr val="FF0000"/>
                </a:solidFill>
              </a:rPr>
              <a:t>becoming</a:t>
            </a:r>
            <a:r>
              <a:rPr lang="en-US" sz="1400" b="1" dirty="0" smtClean="0">
                <a:solidFill>
                  <a:srgbClr val="FF0000"/>
                </a:solidFill>
              </a:rPr>
              <a:t> drunk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 flipV="1">
            <a:off x="5810250" y="762000"/>
            <a:ext cx="76200" cy="5065172"/>
          </a:xfrm>
          <a:prstGeom prst="line">
            <a:avLst/>
          </a:prstGeom>
          <a:ln w="28575">
            <a:solidFill>
              <a:srgbClr val="0070C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86200" y="1875472"/>
            <a:ext cx="4648200" cy="1477328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what point does one become not vigilant, or uninfluenced by that which intoxicates? </a:t>
            </a:r>
          </a:p>
          <a:p>
            <a:pPr algn="ctr"/>
            <a:r>
              <a:rPr lang="en-US" dirty="0" smtClean="0"/>
              <a:t>what kind of influence?</a:t>
            </a:r>
          </a:p>
          <a:p>
            <a:pPr algn="ctr"/>
            <a:r>
              <a:rPr lang="en-US" dirty="0" smtClean="0"/>
              <a:t>The kind that moves one away from self-control, being and remaining sober and vigilant!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5334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Condition / state of vigilance, soberness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968" y="3445498"/>
            <a:ext cx="340783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 smtClean="0"/>
              <a:t>Inceptive verb:  </a:t>
            </a:r>
            <a:r>
              <a:rPr lang="en-US" sz="1200" dirty="0" smtClean="0"/>
              <a:t>is a grammatical aspect which refers to the becoming of a state or condition;  it </a:t>
            </a:r>
            <a:r>
              <a:rPr lang="en-US" sz="1200" dirty="0" err="1" smtClean="0"/>
              <a:t>duratively</a:t>
            </a:r>
            <a:r>
              <a:rPr lang="en-US" sz="1200" dirty="0" smtClean="0"/>
              <a:t> denotes </a:t>
            </a:r>
            <a:r>
              <a:rPr lang="en-US" sz="1200" u="sng" dirty="0" smtClean="0"/>
              <a:t>a gradual becoming</a:t>
            </a:r>
            <a:r>
              <a:rPr lang="en-US" sz="1200" dirty="0" smtClean="0"/>
              <a:t>, such as </a:t>
            </a:r>
            <a:r>
              <a:rPr lang="en-US" sz="1200" dirty="0" err="1" smtClean="0"/>
              <a:t>γηράσκω</a:t>
            </a:r>
            <a:r>
              <a:rPr lang="en-US" sz="1200" dirty="0" smtClean="0"/>
              <a:t> - ‘growing older’.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It refers to a subject that has begun and continues in the indicated process regardless of how deeply involved they are in the process.  For </a:t>
            </a:r>
            <a:r>
              <a:rPr lang="en-US" sz="1200" dirty="0" err="1" smtClean="0"/>
              <a:t>metheusko</a:t>
            </a:r>
            <a:r>
              <a:rPr lang="en-US" sz="1200" dirty="0" smtClean="0"/>
              <a:t> (to be drunk), if one is in the process of becoming intoxicated regardless of what level of intoxication he has reached thus far, his behavior and condition may rightly be described with this verb.   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210300" y="4505236"/>
            <a:ext cx="23865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100" b="1" dirty="0" smtClean="0">
                <a:solidFill>
                  <a:srgbClr val="C00000"/>
                </a:solidFill>
              </a:rPr>
              <a:t>Path/direction to NOT sober,  NOT vigilant, NOT self-controlled, </a:t>
            </a:r>
            <a:r>
              <a:rPr lang="en-US" sz="1100" b="1" dirty="0">
                <a:solidFill>
                  <a:srgbClr val="C00000"/>
                </a:solidFill>
              </a:rPr>
              <a:t>i</a:t>
            </a:r>
            <a:r>
              <a:rPr lang="en-US" sz="1100" b="1" dirty="0" smtClean="0">
                <a:solidFill>
                  <a:srgbClr val="C00000"/>
                </a:solidFill>
              </a:rPr>
              <a:t>ntoxicated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810250" y="1524000"/>
            <a:ext cx="57150" cy="4217700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4701" y="533400"/>
            <a:ext cx="281569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200" b="1" dirty="0" smtClean="0">
                <a:solidFill>
                  <a:srgbClr val="0070C0"/>
                </a:solidFill>
              </a:rPr>
              <a:t>I Tim 3:2,11; Titus 2:2 </a:t>
            </a:r>
            <a:r>
              <a:rPr lang="en-US" sz="1200" dirty="0" smtClean="0">
                <a:solidFill>
                  <a:srgbClr val="0070C0"/>
                </a:solidFill>
              </a:rPr>
              <a:t>– </a:t>
            </a:r>
            <a:r>
              <a:rPr lang="el-GR" sz="1200" dirty="0" smtClean="0">
                <a:solidFill>
                  <a:srgbClr val="0070C0"/>
                </a:solidFill>
              </a:rPr>
              <a:t>νηφαλέος</a:t>
            </a:r>
            <a:r>
              <a:rPr lang="en-US" sz="1200" dirty="0" smtClean="0">
                <a:solidFill>
                  <a:srgbClr val="0070C0"/>
                </a:solidFill>
              </a:rPr>
              <a:t> [</a:t>
            </a:r>
            <a:r>
              <a:rPr lang="en-US" sz="1200" dirty="0" err="1" smtClean="0">
                <a:solidFill>
                  <a:srgbClr val="0070C0"/>
                </a:solidFill>
              </a:rPr>
              <a:t>nephaleos</a:t>
            </a:r>
            <a:r>
              <a:rPr lang="en-US" sz="1200" dirty="0" smtClean="0">
                <a:solidFill>
                  <a:srgbClr val="0070C0"/>
                </a:solidFill>
              </a:rPr>
              <a:t>] = sober, vigilant, un-intoxicated.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1200" dirty="0">
                <a:solidFill>
                  <a:srgbClr val="0070C0"/>
                </a:solidFill>
              </a:rPr>
              <a:t>Strong's Exhaustive Concordance: to be (continuously) sober, to abstain from wine, to </a:t>
            </a:r>
            <a:r>
              <a:rPr lang="en-US" sz="1200" u="sng" dirty="0">
                <a:solidFill>
                  <a:srgbClr val="0070C0"/>
                </a:solidFill>
              </a:rPr>
              <a:t>keep</a:t>
            </a:r>
            <a:r>
              <a:rPr lang="en-US" sz="1200" dirty="0">
                <a:solidFill>
                  <a:srgbClr val="0070C0"/>
                </a:solidFill>
              </a:rPr>
              <a:t> sober </a:t>
            </a:r>
            <a:r>
              <a:rPr lang="en-US" sz="1200" dirty="0" smtClean="0">
                <a:solidFill>
                  <a:srgbClr val="0070C0"/>
                </a:solidFill>
              </a:rPr>
              <a:t>(imperative</a:t>
            </a:r>
            <a:r>
              <a:rPr lang="en-US" sz="1200" dirty="0">
                <a:solidFill>
                  <a:srgbClr val="0070C0"/>
                </a:solidFill>
              </a:rPr>
              <a:t>).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200" b="1" dirty="0" smtClean="0">
                <a:solidFill>
                  <a:srgbClr val="00B0F0"/>
                </a:solidFill>
              </a:rPr>
              <a:t>I Tim 3:3 </a:t>
            </a:r>
            <a:r>
              <a:rPr lang="en-US" sz="1200" dirty="0" smtClean="0">
                <a:solidFill>
                  <a:srgbClr val="00B0F0"/>
                </a:solidFill>
                <a:latin typeface="Symbol" panose="05050102010706020507" pitchFamily="18" charset="2"/>
              </a:rPr>
              <a:t>- </a:t>
            </a:r>
            <a:r>
              <a:rPr lang="en-US" sz="1200" dirty="0" err="1" smtClean="0">
                <a:solidFill>
                  <a:srgbClr val="00B0F0"/>
                </a:solidFill>
                <a:latin typeface="Symbol" panose="05050102010706020507" pitchFamily="18" charset="2"/>
              </a:rPr>
              <a:t>Mh</a:t>
            </a:r>
            <a:r>
              <a:rPr lang="en-US" sz="1200" dirty="0" smtClean="0">
                <a:solidFill>
                  <a:srgbClr val="00B0F0"/>
                </a:solidFill>
                <a:latin typeface="Symbol" panose="05050102010706020507" pitchFamily="18" charset="2"/>
              </a:rPr>
              <a:t> p</a:t>
            </a:r>
            <a:r>
              <a:rPr lang="el-GR" sz="1200" dirty="0" smtClean="0">
                <a:solidFill>
                  <a:srgbClr val="00B0F0"/>
                </a:solidFill>
              </a:rPr>
              <a:t>άροινον</a:t>
            </a:r>
            <a:r>
              <a:rPr lang="en-US" sz="1200" dirty="0" smtClean="0">
                <a:solidFill>
                  <a:srgbClr val="00B0F0"/>
                </a:solidFill>
              </a:rPr>
              <a:t>  (lit. not by/near wine; not one found near/alongside wine or those who are]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200" b="1" dirty="0" err="1" smtClean="0">
                <a:solidFill>
                  <a:srgbClr val="0070C0"/>
                </a:solidFill>
              </a:rPr>
              <a:t>Eph</a:t>
            </a:r>
            <a:r>
              <a:rPr lang="en-US" sz="1200" b="1" dirty="0" smtClean="0">
                <a:solidFill>
                  <a:srgbClr val="0070C0"/>
                </a:solidFill>
              </a:rPr>
              <a:t> 5:18 - </a:t>
            </a:r>
            <a:r>
              <a:rPr lang="en-US" sz="12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mh</a:t>
            </a:r>
            <a:r>
              <a:rPr lang="en-US" sz="12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sz="12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mequs</a:t>
            </a:r>
            <a:r>
              <a:rPr lang="en-US" sz="1200" b="1" u="sng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kete</a:t>
            </a:r>
            <a:r>
              <a:rPr lang="en-US" sz="12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(</a:t>
            </a:r>
            <a:r>
              <a:rPr lang="en-US" sz="1200" dirty="0" smtClean="0">
                <a:solidFill>
                  <a:srgbClr val="0070C0"/>
                </a:solidFill>
              </a:rPr>
              <a:t>may </a:t>
            </a:r>
            <a:r>
              <a:rPr lang="en-US" sz="1200" dirty="0" err="1" smtClean="0">
                <a:solidFill>
                  <a:srgbClr val="0070C0"/>
                </a:solidFill>
              </a:rPr>
              <a:t>methusketay</a:t>
            </a:r>
            <a:r>
              <a:rPr lang="en-US" sz="1200" dirty="0" smtClean="0">
                <a:solidFill>
                  <a:srgbClr val="0070C0"/>
                </a:solidFill>
              </a:rPr>
              <a:t>) – translated as “be not drunk/intoxicated” </a:t>
            </a:r>
            <a:endParaRPr lang="en-US" sz="1200" dirty="0" smtClean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990600"/>
            <a:ext cx="2729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Path/direction to keep (be) sober, vigilant, self-controlled, un-intoxicated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(state/behavior of continuous being)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152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mh</a:t>
            </a:r>
            <a:r>
              <a:rPr lang="en-US" sz="20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mequsk</a:t>
            </a:r>
            <a:r>
              <a:rPr lang="en-US" sz="2000" b="1" u="sng" dirty="0" err="1" smtClean="0">
                <a:solidFill>
                  <a:srgbClr val="0070C0"/>
                </a:solidFill>
                <a:latin typeface="Symbol" panose="05050102010706020507" pitchFamily="18" charset="2"/>
              </a:rPr>
              <a:t>ete</a:t>
            </a:r>
            <a:r>
              <a:rPr lang="en-US" sz="20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 -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e not intoxicated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880075" y="4357526"/>
            <a:ext cx="400110" cy="33845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Condition of being drunk; </a:t>
            </a:r>
            <a:r>
              <a:rPr lang="en-US" sz="1400" b="1" dirty="0" err="1" smtClean="0">
                <a:solidFill>
                  <a:srgbClr val="C00000"/>
                </a:solidFill>
              </a:rPr>
              <a:t>drunkeness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324600"/>
            <a:ext cx="7606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Ultimately, this is a matter of </a:t>
            </a:r>
            <a:r>
              <a:rPr lang="en-US" sz="1400" b="1" i="1" dirty="0" smtClean="0">
                <a:solidFill>
                  <a:srgbClr val="FF0000"/>
                </a:solidFill>
              </a:rPr>
              <a:t> DECISION </a:t>
            </a:r>
            <a:r>
              <a:rPr lang="en-US" sz="1400" b="1" i="1" dirty="0" smtClean="0">
                <a:solidFill>
                  <a:srgbClr val="FF0000"/>
                </a:solidFill>
              </a:rPr>
              <a:t>&amp; </a:t>
            </a:r>
            <a:r>
              <a:rPr lang="en-US" sz="1400" b="1" i="1" dirty="0" smtClean="0">
                <a:solidFill>
                  <a:srgbClr val="FF0000"/>
                </a:solidFill>
              </a:rPr>
              <a:t>DIRECTION</a:t>
            </a:r>
            <a:r>
              <a:rPr lang="en-US" sz="1400" b="1" i="1" dirty="0" smtClean="0">
                <a:solidFill>
                  <a:srgbClr val="FF0000"/>
                </a:solidFill>
              </a:rPr>
              <a:t>.   What direction has one stepped by drinking?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3379931"/>
            <a:ext cx="400110" cy="2563669"/>
          </a:xfrm>
          <a:prstGeom prst="rect">
            <a:avLst/>
          </a:prstGeom>
          <a:noFill/>
          <a:ln>
            <a:noFill/>
          </a:ln>
        </p:spPr>
        <p:txBody>
          <a:bodyPr vert="vert"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Condition of </a:t>
            </a:r>
            <a:r>
              <a:rPr lang="en-US" sz="1400" b="1" u="sng" dirty="0" smtClean="0">
                <a:solidFill>
                  <a:srgbClr val="FF0000"/>
                </a:solidFill>
              </a:rPr>
              <a:t>becoming</a:t>
            </a:r>
            <a:r>
              <a:rPr lang="en-US" sz="1400" b="1" dirty="0" smtClean="0">
                <a:solidFill>
                  <a:srgbClr val="FF0000"/>
                </a:solidFill>
              </a:rPr>
              <a:t> drunk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69592" y="721056"/>
            <a:ext cx="10480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4" grpId="0"/>
      <p:bldP spid="24" grpId="0"/>
      <p:bldP spid="19" grpId="0"/>
      <p:bldP spid="20" grpId="0"/>
      <p:bldP spid="22" grpId="0"/>
      <p:bldP spid="26" grpId="0"/>
      <p:bldP spid="6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779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USSTRATCOM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Wells Gary L CIV USSTRATCOM/J2S1</dc:creator>
  <cp:lastModifiedBy>Gary L Wells</cp:lastModifiedBy>
  <cp:revision>37</cp:revision>
  <dcterms:created xsi:type="dcterms:W3CDTF">2014-06-26T16:16:59Z</dcterms:created>
  <dcterms:modified xsi:type="dcterms:W3CDTF">2016-06-15T21:32:10Z</dcterms:modified>
</cp:coreProperties>
</file>