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8059" r:id="rId2"/>
  </p:sldMasterIdLst>
  <p:notesMasterIdLst>
    <p:notesMasterId r:id="rId18"/>
  </p:notesMasterIdLst>
  <p:handoutMasterIdLst>
    <p:handoutMasterId r:id="rId19"/>
  </p:handoutMasterIdLst>
  <p:sldIdLst>
    <p:sldId id="309" r:id="rId3"/>
    <p:sldId id="330" r:id="rId4"/>
    <p:sldId id="331" r:id="rId5"/>
    <p:sldId id="332" r:id="rId6"/>
    <p:sldId id="333" r:id="rId7"/>
    <p:sldId id="334" r:id="rId8"/>
    <p:sldId id="326" r:id="rId9"/>
    <p:sldId id="335" r:id="rId10"/>
    <p:sldId id="336" r:id="rId11"/>
    <p:sldId id="340" r:id="rId12"/>
    <p:sldId id="341" r:id="rId13"/>
    <p:sldId id="339" r:id="rId14"/>
    <p:sldId id="342" r:id="rId15"/>
    <p:sldId id="343" r:id="rId16"/>
    <p:sldId id="310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61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12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13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14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232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232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41CA5FA-80F6-4933-94E5-DFAB48B455CC}" type="slidenum">
              <a:rPr lang="en-US" altLang="en-US">
                <a:solidFill>
                  <a:srgbClr val="000000"/>
                </a:solidFill>
              </a:rPr>
              <a:pPr/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334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334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116090A-91CF-4A95-A721-89A3EDBAD271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437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437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3339CE09-0C4E-49D2-97E9-B7D111976A92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539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539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004BCDD-703B-49E3-A822-68EF0C4BCB76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0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02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12DD16E-C169-4AE1-BA2D-49F9F3691D1D}" type="slidenum">
              <a:rPr lang="en-US" altLang="en-US">
                <a:solidFill>
                  <a:srgbClr val="000000"/>
                </a:solidFill>
              </a:rPr>
              <a:pPr/>
              <a:t>10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73D1A-835B-48CF-9202-0940B025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5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7A9BE-2B20-4EA8-9C71-6D7251A55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32A3-866F-4D64-8F28-831F59B86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30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6356A19-4589-4172-BB1F-D5DF81C96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13548"/>
      </p:ext>
    </p:extLst>
  </p:cSld>
  <p:clrMapOvr>
    <a:masterClrMapping/>
  </p:clrMapOvr>
  <p:transition spd="med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FFFC2D0-9683-4407-8D5B-3F97090DC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28309"/>
      </p:ext>
    </p:extLst>
  </p:cSld>
  <p:clrMapOvr>
    <a:masterClrMapping/>
  </p:clrMapOvr>
  <p:transition spd="med"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66C687E8-A39F-4F11-BB8B-DC3594B9D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71959"/>
      </p:ext>
    </p:extLst>
  </p:cSld>
  <p:clrMapOvr>
    <a:masterClrMapping/>
  </p:clrMapOvr>
  <p:transition spd="med">
    <p:newsfla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88C18F8-019A-424F-A9E1-72BDAAAC3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09541"/>
      </p:ext>
    </p:extLst>
  </p:cSld>
  <p:clrMapOvr>
    <a:masterClrMapping/>
  </p:clrMapOvr>
  <p:transition spd="med">
    <p:newsfla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82C62A6-5220-4C14-8567-81511E65E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1592"/>
      </p:ext>
    </p:extLst>
  </p:cSld>
  <p:clrMapOvr>
    <a:masterClrMapping/>
  </p:clrMapOvr>
  <p:transition spd="med">
    <p:newsfla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569906C-B741-4CC1-933C-35CDE1984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2679"/>
      </p:ext>
    </p:extLst>
  </p:cSld>
  <p:clrMapOvr>
    <a:masterClrMapping/>
  </p:clrMapOvr>
  <p:transition spd="med">
    <p:newsfla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49C7D5E-3956-4820-BB01-4E2DEF411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17369"/>
      </p:ext>
    </p:extLst>
  </p:cSld>
  <p:clrMapOvr>
    <a:masterClrMapping/>
  </p:clrMapOvr>
  <p:transition spd="med">
    <p:newsfla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7B5106E-4BA7-4891-B751-6EC9D17DD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45408"/>
      </p:ext>
    </p:extLst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480CC-0020-4B4F-ACEC-46791CAB4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23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561CF76-A2D7-40EC-8DB9-F597B9C55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75204"/>
      </p:ext>
    </p:extLst>
  </p:cSld>
  <p:clrMapOvr>
    <a:masterClrMapping/>
  </p:clrMapOvr>
  <p:transition spd="med">
    <p:newsfla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048ACD3-2E24-4AD7-8903-D7F1E4EA2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56236"/>
      </p:ext>
    </p:extLst>
  </p:cSld>
  <p:clrMapOvr>
    <a:masterClrMapping/>
  </p:clrMapOvr>
  <p:transition spd="med">
    <p:newsfla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7F0DED4-CE3A-4385-880F-BB4F19B98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42503"/>
      </p:ext>
    </p:extLst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15F43-25B3-4A27-8F26-F2E003DDC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6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9EDF-F5EE-46FA-99E8-230466EAC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12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0250F-F25A-4BF4-AFA9-427FCEE8C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6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DE80-D666-4FD6-99E4-93CCECCBF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3B2-D6B6-4C4D-84BB-C47C93029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9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1EFC3-0643-498C-B435-2DC3632B4B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3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7E44D-6498-4C8B-8219-0E5A02A16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134BAE1-8AE0-4C05-ACD7-8015B4485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7959" r:id="rId1"/>
    <p:sldLayoutId id="2147487919" r:id="rId2"/>
    <p:sldLayoutId id="2147487920" r:id="rId3"/>
    <p:sldLayoutId id="2147487921" r:id="rId4"/>
    <p:sldLayoutId id="2147487922" r:id="rId5"/>
    <p:sldLayoutId id="2147487923" r:id="rId6"/>
    <p:sldLayoutId id="2147487924" r:id="rId7"/>
    <p:sldLayoutId id="2147487925" r:id="rId8"/>
    <p:sldLayoutId id="2147487926" r:id="rId9"/>
    <p:sldLayoutId id="2147487927" r:id="rId10"/>
    <p:sldLayoutId id="2147487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321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2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3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4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5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328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29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30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31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333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335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  <p:sp>
          <p:nvSpPr>
            <p:cNvPr id="13337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38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0" hangingPunct="0">
                <a:defRPr/>
              </a:pPr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13339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>
                <a:solidFill>
                  <a:srgbClr val="FFFFFF"/>
                </a:solidFill>
                <a:latin typeface="Tahoma" charset="0"/>
              </a:endParaRPr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43740E52-CDCB-454B-A387-F1E0832B0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692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8060" r:id="rId1"/>
    <p:sldLayoutId id="2147488061" r:id="rId2"/>
    <p:sldLayoutId id="2147488062" r:id="rId3"/>
    <p:sldLayoutId id="2147488063" r:id="rId4"/>
    <p:sldLayoutId id="2147488064" r:id="rId5"/>
    <p:sldLayoutId id="2147488065" r:id="rId6"/>
    <p:sldLayoutId id="2147488066" r:id="rId7"/>
    <p:sldLayoutId id="2147488067" r:id="rId8"/>
    <p:sldLayoutId id="2147488068" r:id="rId9"/>
    <p:sldLayoutId id="2147488069" r:id="rId10"/>
    <p:sldLayoutId id="2147488070" r:id="rId11"/>
  </p:sldLayoutIdLst>
  <p:transition spd="med">
    <p:newsflash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</a:t>
            </a:r>
            <a:r>
              <a:rPr lang="en-US" sz="2400" b="1" dirty="0">
                <a:solidFill>
                  <a:srgbClr val="00B0F0"/>
                </a:solidFill>
              </a:rPr>
              <a:t>take off the linen garments </a:t>
            </a:r>
            <a:r>
              <a:rPr lang="en-US" sz="2400" b="1" dirty="0"/>
              <a:t>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</a:t>
            </a:r>
            <a:r>
              <a:rPr lang="en-US" sz="2400" b="1" dirty="0">
                <a:solidFill>
                  <a:srgbClr val="00B050"/>
                </a:solidFill>
              </a:rPr>
              <a:t>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646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799344"/>
            <a:ext cx="9144000" cy="2677656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5 And </a:t>
            </a:r>
            <a:r>
              <a:rPr lang="en-US" sz="2400" b="1" dirty="0"/>
              <a:t>he, stooping down and looking in, saw the linen cloths lying </a:t>
            </a:r>
            <a:r>
              <a:rPr lang="en-US" sz="2400" b="1" i="1" dirty="0"/>
              <a:t>there;</a:t>
            </a:r>
            <a:r>
              <a:rPr lang="en-US" sz="2400" b="1" dirty="0"/>
              <a:t> yet he did not go in.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6 Then </a:t>
            </a:r>
            <a:r>
              <a:rPr lang="en-US" sz="2400" b="1" dirty="0"/>
              <a:t>Simon Peter came, following him, and went into the tomb; and he saw the linen cloths lying </a:t>
            </a:r>
            <a:r>
              <a:rPr lang="en-US" sz="2400" b="1" i="1" dirty="0"/>
              <a:t>there,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7 and </a:t>
            </a:r>
            <a:r>
              <a:rPr lang="en-US" sz="2400" b="1" dirty="0"/>
              <a:t>the handkerchief that had been around His head, not lying with the linen cloths, but folded together in a place by itself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000" dirty="0" smtClean="0"/>
              <a:t>(John 20:5-7)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</a:t>
            </a:r>
            <a:r>
              <a:rPr lang="en-US" sz="2400" b="1" dirty="0">
                <a:solidFill>
                  <a:srgbClr val="00B0F0"/>
                </a:solidFill>
              </a:rPr>
              <a:t>take off the linen garments </a:t>
            </a:r>
            <a:r>
              <a:rPr lang="en-US" sz="2400" b="1" dirty="0"/>
              <a:t>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</a:t>
            </a:r>
            <a:r>
              <a:rPr lang="en-US" sz="2400" b="1" dirty="0">
                <a:solidFill>
                  <a:srgbClr val="00B050"/>
                </a:solidFill>
              </a:rPr>
              <a:t>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164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799344"/>
            <a:ext cx="9144000" cy="2677656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5 And </a:t>
            </a:r>
            <a:r>
              <a:rPr lang="en-US" sz="2400" b="1" dirty="0"/>
              <a:t>he, stooping down and looking in, saw </a:t>
            </a:r>
            <a:r>
              <a:rPr lang="en-US" sz="2400" b="1" dirty="0">
                <a:solidFill>
                  <a:srgbClr val="00B0F0"/>
                </a:solidFill>
              </a:rPr>
              <a:t>the linen cloths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50"/>
                </a:solidFill>
              </a:rPr>
              <a:t>lying </a:t>
            </a:r>
            <a:r>
              <a:rPr lang="en-US" sz="2400" b="1" i="1" dirty="0">
                <a:solidFill>
                  <a:srgbClr val="00B050"/>
                </a:solidFill>
              </a:rPr>
              <a:t>there</a:t>
            </a:r>
            <a:r>
              <a:rPr lang="en-US" sz="2400" b="1" i="1" dirty="0"/>
              <a:t>;</a:t>
            </a:r>
            <a:r>
              <a:rPr lang="en-US" sz="2400" b="1" dirty="0"/>
              <a:t> yet he did not go in.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6 Then </a:t>
            </a:r>
            <a:r>
              <a:rPr lang="en-US" sz="2400" b="1" dirty="0"/>
              <a:t>Simon Peter came, following him, and went into the tomb; and he saw the linen cloths lying </a:t>
            </a:r>
            <a:r>
              <a:rPr lang="en-US" sz="2400" b="1" i="1" dirty="0"/>
              <a:t>there,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7 and </a:t>
            </a:r>
            <a:r>
              <a:rPr lang="en-US" sz="2400" b="1" dirty="0"/>
              <a:t>the handkerchief that had been around His head, not lying with the linen cloths, but folded together in a place by itself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000" dirty="0" smtClean="0"/>
              <a:t>(John 20:5-7)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</a:t>
            </a:r>
            <a:r>
              <a:rPr lang="en-US" sz="2400" b="1" dirty="0">
                <a:solidFill>
                  <a:srgbClr val="00B0F0"/>
                </a:solidFill>
              </a:rPr>
              <a:t>take off the linen garments </a:t>
            </a:r>
            <a:r>
              <a:rPr lang="en-US" sz="2400" b="1" dirty="0"/>
              <a:t>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</a:t>
            </a:r>
            <a:r>
              <a:rPr lang="en-US" sz="2400" b="1" dirty="0">
                <a:solidFill>
                  <a:srgbClr val="00B050"/>
                </a:solidFill>
              </a:rPr>
              <a:t>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365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799344"/>
            <a:ext cx="9144000" cy="2677656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5 And </a:t>
            </a:r>
            <a:r>
              <a:rPr lang="en-US" sz="2400" b="1" dirty="0"/>
              <a:t>he, stooping down and looking in, saw </a:t>
            </a:r>
            <a:r>
              <a:rPr lang="en-US" sz="2400" b="1" dirty="0">
                <a:solidFill>
                  <a:srgbClr val="00B0F0"/>
                </a:solidFill>
              </a:rPr>
              <a:t>the linen cloths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50"/>
                </a:solidFill>
              </a:rPr>
              <a:t>lying </a:t>
            </a:r>
            <a:r>
              <a:rPr lang="en-US" sz="2400" b="1" i="1" dirty="0">
                <a:solidFill>
                  <a:srgbClr val="00B050"/>
                </a:solidFill>
              </a:rPr>
              <a:t>there</a:t>
            </a:r>
            <a:r>
              <a:rPr lang="en-US" sz="2400" b="1" i="1" dirty="0"/>
              <a:t>;</a:t>
            </a:r>
            <a:r>
              <a:rPr lang="en-US" sz="2400" b="1" dirty="0"/>
              <a:t> yet he did not go in.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6 Then </a:t>
            </a:r>
            <a:r>
              <a:rPr lang="en-US" sz="2400" b="1" dirty="0"/>
              <a:t>Simon Peter came, following him, and went into the tomb; and he saw </a:t>
            </a:r>
            <a:r>
              <a:rPr lang="en-US" sz="2400" b="1" dirty="0">
                <a:solidFill>
                  <a:srgbClr val="00B0F0"/>
                </a:solidFill>
              </a:rPr>
              <a:t>the linen cloths </a:t>
            </a:r>
            <a:r>
              <a:rPr lang="en-US" sz="2400" b="1" dirty="0">
                <a:solidFill>
                  <a:srgbClr val="00B050"/>
                </a:solidFill>
              </a:rPr>
              <a:t>lying </a:t>
            </a:r>
            <a:r>
              <a:rPr lang="en-US" sz="2400" b="1" i="1" dirty="0">
                <a:solidFill>
                  <a:srgbClr val="00B050"/>
                </a:solidFill>
              </a:rPr>
              <a:t>there</a:t>
            </a:r>
            <a:r>
              <a:rPr lang="en-US" sz="2400" b="1" i="1" dirty="0"/>
              <a:t>,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7 and </a:t>
            </a:r>
            <a:r>
              <a:rPr lang="en-US" sz="2400" b="1" dirty="0"/>
              <a:t>the handkerchief that had been around His head, not lying with the linen cloths, but folded together in a place by itself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000" dirty="0" smtClean="0"/>
              <a:t>(John 20:5-7)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</a:t>
            </a:r>
            <a:r>
              <a:rPr lang="en-US" sz="2400" b="1" dirty="0">
                <a:solidFill>
                  <a:srgbClr val="00B0F0"/>
                </a:solidFill>
              </a:rPr>
              <a:t>take off the linen garments </a:t>
            </a:r>
            <a:r>
              <a:rPr lang="en-US" sz="2400" b="1" dirty="0"/>
              <a:t>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</a:t>
            </a:r>
            <a:r>
              <a:rPr lang="en-US" sz="2400" b="1" dirty="0">
                <a:solidFill>
                  <a:srgbClr val="00B050"/>
                </a:solidFill>
              </a:rPr>
              <a:t>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56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799344"/>
            <a:ext cx="9144000" cy="2677656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5 And </a:t>
            </a:r>
            <a:r>
              <a:rPr lang="en-US" sz="2400" b="1" dirty="0"/>
              <a:t>he, stooping down and looking in, saw </a:t>
            </a:r>
            <a:r>
              <a:rPr lang="en-US" sz="2400" b="1" dirty="0">
                <a:solidFill>
                  <a:srgbClr val="00B0F0"/>
                </a:solidFill>
              </a:rPr>
              <a:t>the linen cloths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B050"/>
                </a:solidFill>
              </a:rPr>
              <a:t>lying </a:t>
            </a:r>
            <a:r>
              <a:rPr lang="en-US" sz="2400" b="1" i="1" dirty="0">
                <a:solidFill>
                  <a:srgbClr val="00B050"/>
                </a:solidFill>
              </a:rPr>
              <a:t>there</a:t>
            </a:r>
            <a:r>
              <a:rPr lang="en-US" sz="2400" b="1" i="1" dirty="0"/>
              <a:t>;</a:t>
            </a:r>
            <a:r>
              <a:rPr lang="en-US" sz="2400" b="1" dirty="0"/>
              <a:t> yet he did not go in.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6 Then </a:t>
            </a:r>
            <a:r>
              <a:rPr lang="en-US" sz="2400" b="1" dirty="0"/>
              <a:t>Simon Peter came, following him, and went into the tomb; and he saw </a:t>
            </a:r>
            <a:r>
              <a:rPr lang="en-US" sz="2400" b="1" dirty="0">
                <a:solidFill>
                  <a:srgbClr val="00B0F0"/>
                </a:solidFill>
              </a:rPr>
              <a:t>the linen cloths </a:t>
            </a:r>
            <a:r>
              <a:rPr lang="en-US" sz="2400" b="1" dirty="0">
                <a:solidFill>
                  <a:srgbClr val="00B050"/>
                </a:solidFill>
              </a:rPr>
              <a:t>lying </a:t>
            </a:r>
            <a:r>
              <a:rPr lang="en-US" sz="2400" b="1" i="1" dirty="0">
                <a:solidFill>
                  <a:srgbClr val="00B050"/>
                </a:solidFill>
              </a:rPr>
              <a:t>there</a:t>
            </a:r>
            <a:r>
              <a:rPr lang="en-US" sz="2400" b="1" i="1" dirty="0"/>
              <a:t>,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algn="just"/>
            <a:r>
              <a:rPr lang="en-US" sz="2400" b="1" dirty="0" smtClean="0"/>
              <a:t>7 and </a:t>
            </a:r>
            <a:r>
              <a:rPr lang="en-US" sz="2400" b="1" dirty="0"/>
              <a:t>the handkerchief that had been around His head, not lying with </a:t>
            </a:r>
            <a:r>
              <a:rPr lang="en-US" sz="2400" b="1" dirty="0">
                <a:solidFill>
                  <a:srgbClr val="00B0F0"/>
                </a:solidFill>
              </a:rPr>
              <a:t>the linen cloths</a:t>
            </a:r>
            <a:r>
              <a:rPr lang="en-US" sz="2400" b="1" dirty="0"/>
              <a:t>, but folded together in a place by itself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000" dirty="0" smtClean="0"/>
              <a:t>(John 20:5-7)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</a:t>
            </a:r>
            <a:r>
              <a:rPr lang="en-US" sz="2400" b="1" dirty="0">
                <a:solidFill>
                  <a:srgbClr val="00B0F0"/>
                </a:solidFill>
              </a:rPr>
              <a:t>take off the linen garments </a:t>
            </a:r>
            <a:r>
              <a:rPr lang="en-US" sz="2400" b="1" dirty="0"/>
              <a:t>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</a:t>
            </a:r>
            <a:r>
              <a:rPr lang="en-US" sz="2400" b="1" dirty="0">
                <a:solidFill>
                  <a:srgbClr val="00B050"/>
                </a:solidFill>
              </a:rPr>
              <a:t>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517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738" name="Picture 6" descr="http://0.tqn.com/d/christianity/1/0/E/M/1087510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736600"/>
            <a:ext cx="9039225" cy="602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47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38" y="0"/>
            <a:ext cx="9136062" cy="736600"/>
          </a:xfrm>
        </p:spPr>
        <p:txBody>
          <a:bodyPr lIns="90488" tIns="44450" rIns="90488" bIns="44450" anchor="ctr" anchorCtr="0"/>
          <a:lstStyle/>
          <a:p>
            <a:pPr eaLnBrk="1" hangingPunct="1"/>
            <a:r>
              <a:rPr lang="en-US" altLang="en-US" sz="5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You Shall Be Holy </a:t>
            </a:r>
            <a:r>
              <a:rPr lang="en-US" altLang="en-US" sz="5400" b="1" smtClean="0">
                <a:effectLst/>
                <a:latin typeface="Arial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2447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00800" y="736600"/>
            <a:ext cx="2736850" cy="4826000"/>
          </a:xfrm>
          <a:solidFill>
            <a:srgbClr val="FFFF00"/>
          </a:solidFill>
        </p:spPr>
        <p:txBody>
          <a:bodyPr lIns="90488" tIns="44450" rIns="90488" bIns="44450" anchor="ctr"/>
          <a:lstStyle/>
          <a:p>
            <a:pPr eaLnBrk="1" hangingPunct="1">
              <a:buFont typeface="Monotype Sorts"/>
              <a:buNone/>
            </a:pPr>
            <a:r>
              <a:rPr lang="en-US" altLang="en-US" sz="4400" b="1" smtClean="0">
                <a:solidFill>
                  <a:srgbClr val="000000"/>
                </a:solidFill>
                <a:effectLst/>
              </a:rPr>
              <a:t>A Study of the Book of Leviticus</a:t>
            </a:r>
          </a:p>
        </p:txBody>
      </p:sp>
      <p:sp>
        <p:nvSpPr>
          <p:cNvPr id="244741" name="TextBox 3"/>
          <p:cNvSpPr txBox="1">
            <a:spLocks noChangeArrowheads="1"/>
          </p:cNvSpPr>
          <p:nvPr/>
        </p:nvSpPr>
        <p:spPr bwMode="auto">
          <a:xfrm>
            <a:off x="6400800" y="5562600"/>
            <a:ext cx="2743200" cy="1200329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Tahoma" pitchFamily="34" charset="0"/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Tahoma" pitchFamily="34" charset="0"/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La Vista </a:t>
            </a:r>
            <a:r>
              <a:rPr lang="en-US" altLang="en-US" sz="1800" dirty="0">
                <a:solidFill>
                  <a:srgbClr val="FFFFFF"/>
                </a:solidFill>
              </a:rPr>
              <a:t>- </a:t>
            </a:r>
            <a:r>
              <a:rPr lang="en-US" altLang="en-US" sz="1800" dirty="0" smtClean="0">
                <a:solidFill>
                  <a:srgbClr val="FFFFFF"/>
                </a:solidFill>
              </a:rPr>
              <a:t>2016</a:t>
            </a:r>
            <a:endParaRPr lang="en-US" altLang="en-US" sz="1800" dirty="0">
              <a:solidFill>
                <a:srgbClr val="FFFFFF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Joe Works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201-398-8438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Lilpreacherjoe@aol.com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5562600"/>
            <a:ext cx="6400800" cy="12954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Clr>
                <a:srgbClr val="FFCC00"/>
              </a:buClr>
              <a:buFont typeface="Monotype Sorts" pitchFamily="2" charset="2"/>
              <a:buNone/>
              <a:defRPr/>
            </a:pPr>
            <a:r>
              <a:rPr lang="en-US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 Main Objectives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Encourage reading of “harder” texts</a:t>
            </a:r>
          </a:p>
          <a:p>
            <a:pPr marL="342900" indent="-342900" algn="l" eaLnBrk="1" hangingPunct="1">
              <a:buClr>
                <a:srgbClr val="FF0000"/>
              </a:buClr>
              <a:buFont typeface="Wingdings" panose="05000000000000000000" pitchFamily="2" charset="2"/>
              <a:buChar char="S"/>
              <a:defRPr/>
            </a:pPr>
            <a:r>
              <a:rPr lang="en-US" sz="2400" b="1" kern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Strive for a closer relationship with God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The Day of Atonement</a:t>
            </a:r>
            <a:br>
              <a:rPr lang="en-US" sz="5400" dirty="0" smtClean="0"/>
            </a:br>
            <a:r>
              <a:rPr lang="en-US" dirty="0" smtClean="0"/>
              <a:t>(Yom Kippur)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Leviticus 16</a:t>
            </a:r>
          </a:p>
        </p:txBody>
      </p:sp>
    </p:spTree>
    <p:extLst>
      <p:ext uri="{BB962C8B-B14F-4D97-AF65-F5344CB8AC3E}">
        <p14:creationId xmlns:p14="http://schemas.microsoft.com/office/powerpoint/2010/main" val="265345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Atonement = To cover or purge or ransom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Holy (Solemn) Day		Leviticus 23:26-32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Affliction 		Leviticus 16:29-31</a:t>
            </a: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Rest			</a:t>
            </a:r>
          </a:p>
          <a:p>
            <a:pPr eaLnBrk="1" hangingPunct="1"/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Day of Cleansing from sin</a:t>
            </a:r>
          </a:p>
          <a:p>
            <a:pPr eaLnBrk="1" hangingPunct="1"/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altLang="en-US" sz="2800" smtClean="0">
              <a:effectLst/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 sz="2800" smtClean="0">
                <a:effectLst/>
                <a:latin typeface="Arial" pitchFamily="34" charset="0"/>
                <a:cs typeface="Arial" pitchFamily="34" charset="0"/>
              </a:rPr>
              <a:t>Overview: Enter the Holy Place with blood (16:3)</a:t>
            </a:r>
          </a:p>
        </p:txBody>
      </p:sp>
    </p:spTree>
    <p:extLst>
      <p:ext uri="{BB962C8B-B14F-4D97-AF65-F5344CB8AC3E}">
        <p14:creationId xmlns:p14="http://schemas.microsoft.com/office/powerpoint/2010/main" val="39404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975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b="1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Events Of The Day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Atonement for the High Priest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Bath &amp; change clothes (white) (16:4)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Sacrifice 1 bull for himself/family (16:6,11)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Offer incense in the Most Holy Place (16:12-13)</a:t>
            </a:r>
          </a:p>
          <a:p>
            <a:pPr eaLnBrk="1" hangingPunct="1"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the blood on mercy seat (16:14)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585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Day of Atonement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Events Of The Day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b="1" u="sng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Atonement for the People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Sacrifice 1 goat for the nation (16:5, 8-9, 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the blood on mercy seat (16:15-16)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Sprinkle blood on the altar of burnt offering (16:17-20)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Let 1 goat go as a scapegoat into the wilderness (16:8, 10, 20-22)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89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9436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Tabernacle is a copy			</a:t>
            </a:r>
            <a:r>
              <a:rPr lang="en-US" altLang="en-US" sz="2800" dirty="0" err="1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8:5; 9:23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Tabernacle is a foreshadowing	</a:t>
            </a:r>
            <a:r>
              <a:rPr lang="en-US" altLang="en-US" sz="2800" dirty="0" err="1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9:11-15; 10:1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Christ came as High Priest		</a:t>
            </a:r>
            <a:r>
              <a:rPr lang="en-US" altLang="en-US" sz="2800" dirty="0" err="1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9:11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Christ came as our atonement	</a:t>
            </a:r>
            <a:r>
              <a:rPr lang="en-US" altLang="en-US" sz="2800" dirty="0" err="1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9:28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Coming into God’s presence	</a:t>
            </a:r>
            <a:r>
              <a:rPr lang="en-US" altLang="en-US" sz="2800" dirty="0" err="1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9:24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marL="0" indent="0" algn="ctr" eaLnBrk="1" hangingPunct="1">
              <a:buClr>
                <a:srgbClr val="FF0000"/>
              </a:buClr>
              <a:buNone/>
            </a:pPr>
            <a:r>
              <a:rPr lang="en-US" altLang="en-US" sz="2800" b="1" dirty="0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Leviticus 16 allows us to understand what Christ  did in making God accessible (</a:t>
            </a:r>
            <a:r>
              <a:rPr lang="en-US" altLang="en-US" sz="2800" b="1" dirty="0" err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Heb</a:t>
            </a:r>
            <a:r>
              <a:rPr lang="en-US" altLang="en-US" sz="2800" b="1" dirty="0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 10:19-20)</a:t>
            </a: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Christ: High Priest &amp; Sacrifice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Elaborate 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“royal” </a:t>
            </a: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clothing for his role		Ex 28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Simpler “slave” clothing for atoning work	Lev 16:4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Christ, as King, emptied himself			Phil 2:5-11</a:t>
            </a: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_"/>
            </a:pPr>
            <a:r>
              <a:rPr lang="en-US" altLang="en-US" sz="2800" dirty="0" smtClean="0">
                <a:effectLst/>
                <a:latin typeface="Arial" pitchFamily="34" charset="0"/>
                <a:cs typeface="Arial" pitchFamily="34" charset="0"/>
                <a:sym typeface="WP IconicSymbolsA" pitchFamily="2" charset="2"/>
              </a:rPr>
              <a:t>Atonement being made, he changed again	Lev 16:23</a:t>
            </a:r>
          </a:p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30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296400" cy="59436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None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  <a:p>
            <a:pPr eaLnBrk="1" hangingPunct="1">
              <a:buClr>
                <a:srgbClr val="FF0000"/>
              </a:buClr>
              <a:buFont typeface="WP IconicSymbolsA" panose="05010101010101010101" pitchFamily="2" charset="2"/>
              <a:buChar char="Ì"/>
            </a:pPr>
            <a:endParaRPr lang="en-US" altLang="en-US" sz="2800" dirty="0" smtClean="0">
              <a:effectLst/>
              <a:latin typeface="Arial" pitchFamily="34" charset="0"/>
              <a:cs typeface="Arial" pitchFamily="34" charset="0"/>
              <a:sym typeface="WP IconicSymbolsA" pitchFamily="2" charset="2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838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 Priest’s Garments</a:t>
            </a:r>
            <a:endParaRPr lang="en-US" altLang="en-US" kern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35095"/>
            <a:ext cx="9144000" cy="150810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23 “Then </a:t>
            </a:r>
            <a:r>
              <a:rPr lang="en-US" sz="2400" b="1" dirty="0"/>
              <a:t>Aaron shall come into the tabernacle of meeting, shall take off the linen garments which he put on when he went into the Holy </a:t>
            </a:r>
            <a:r>
              <a:rPr lang="en-US" sz="2400" b="1" i="1" dirty="0"/>
              <a:t>Place</a:t>
            </a:r>
            <a:r>
              <a:rPr lang="en-US" sz="2400" b="1" dirty="0"/>
              <a:t>, and shall leave them there</a:t>
            </a:r>
            <a:r>
              <a:rPr lang="en-US" sz="2400" b="1" dirty="0" smtClean="0"/>
              <a:t>.     </a:t>
            </a:r>
            <a:r>
              <a:rPr lang="en-US" sz="2000" dirty="0" smtClean="0"/>
              <a:t>(Lev 16:23)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8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15367</TotalTime>
  <Pages>11</Pages>
  <Words>786</Words>
  <Application>Microsoft Office PowerPoint</Application>
  <PresentationFormat>On-screen Show (4:3)</PresentationFormat>
  <Paragraphs>89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Ocean</vt:lpstr>
      <vt:lpstr>Curtain Call</vt:lpstr>
      <vt:lpstr>PowerPoint Presentation</vt:lpstr>
      <vt:lpstr>You Shall Be Holy …</vt:lpstr>
      <vt:lpstr>The Day of Atonement (Yom Kippur)</vt:lpstr>
      <vt:lpstr>The Day of Atonement</vt:lpstr>
      <vt:lpstr>The Day of Atonement</vt:lpstr>
      <vt:lpstr>The Day of Atonement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Joe</cp:lastModifiedBy>
  <cp:revision>178</cp:revision>
  <cp:lastPrinted>2014-05-15T21:56:30Z</cp:lastPrinted>
  <dcterms:created xsi:type="dcterms:W3CDTF">2003-09-17T14:12:46Z</dcterms:created>
  <dcterms:modified xsi:type="dcterms:W3CDTF">2016-10-07T13:52:01Z</dcterms:modified>
</cp:coreProperties>
</file>